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21"/>
  </p:notesMasterIdLst>
  <p:handoutMasterIdLst>
    <p:handoutMasterId r:id="rId22"/>
  </p:handoutMasterIdLst>
  <p:sldIdLst>
    <p:sldId id="668" r:id="rId6"/>
    <p:sldId id="657" r:id="rId7"/>
    <p:sldId id="678" r:id="rId8"/>
    <p:sldId id="683" r:id="rId9"/>
    <p:sldId id="686" r:id="rId10"/>
    <p:sldId id="675" r:id="rId11"/>
    <p:sldId id="682" r:id="rId12"/>
    <p:sldId id="685" r:id="rId13"/>
    <p:sldId id="679" r:id="rId14"/>
    <p:sldId id="676" r:id="rId15"/>
    <p:sldId id="681" r:id="rId16"/>
    <p:sldId id="687" r:id="rId17"/>
    <p:sldId id="689" r:id="rId18"/>
    <p:sldId id="690" r:id="rId19"/>
    <p:sldId id="691" r:id="rId20"/>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57"/>
            <p14:sldId id="678"/>
            <p14:sldId id="683"/>
            <p14:sldId id="686"/>
            <p14:sldId id="675"/>
            <p14:sldId id="682"/>
            <p14:sldId id="685"/>
            <p14:sldId id="679"/>
            <p14:sldId id="676"/>
            <p14:sldId id="681"/>
            <p14:sldId id="687"/>
            <p14:sldId id="689"/>
            <p14:sldId id="690"/>
            <p14:sldId id="691"/>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BCFD1"/>
    <a:srgbClr val="F0F0F0"/>
    <a:srgbClr val="7D868C"/>
    <a:srgbClr val="808000"/>
    <a:srgbClr val="408000"/>
    <a:srgbClr val="10800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933" autoAdjust="0"/>
    <p:restoredTop sz="83190" autoAdjust="0"/>
  </p:normalViewPr>
  <p:slideViewPr>
    <p:cSldViewPr snapToGrid="0">
      <p:cViewPr varScale="1">
        <p:scale>
          <a:sx n="39" d="100"/>
          <a:sy n="39" d="100"/>
        </p:scale>
        <p:origin x="224" y="3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2015-08-07</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3.jpg>
</file>

<file path=ppt/media/image14.png>
</file>

<file path=ppt/media/image15.png>
</file>

<file path=ppt/media/image1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2015-08-07</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2" indent="0" algn="l" defTabSz="914363" rtl="0" eaLnBrk="1" fontAlgn="auto" latinLnBrk="0" hangingPunct="1">
              <a:lnSpc>
                <a:spcPct val="90000"/>
              </a:lnSpc>
              <a:spcBef>
                <a:spcPts val="0"/>
              </a:spcBef>
              <a:spcAft>
                <a:spcPts val="333"/>
              </a:spcAft>
              <a:buClrTx/>
              <a:buSzTx/>
              <a:buFontTx/>
              <a:buNone/>
              <a:tabLst/>
              <a:defRPr/>
            </a:pPr>
            <a:r>
              <a:rPr lang="en-US" dirty="0" smtClean="0"/>
              <a:t>This is the architecture</a:t>
            </a:r>
            <a:r>
              <a:rPr lang="en-US" baseline="0" dirty="0" smtClean="0"/>
              <a:t> </a:t>
            </a:r>
            <a:r>
              <a:rPr lang="en-US" dirty="0" smtClean="0"/>
              <a:t>you'll start</a:t>
            </a:r>
            <a:r>
              <a:rPr lang="en-US" baseline="0" dirty="0" smtClean="0"/>
              <a:t> using in a few minutes. </a:t>
            </a:r>
            <a:r>
              <a:rPr lang="en-US" sz="900" dirty="0" smtClean="0"/>
              <a:t>To ensure the smoothest setup experience, you'll be using a virtual workstation with all the necessary tools installed</a:t>
            </a:r>
            <a:r>
              <a:rPr lang="en-US" sz="900" baseline="0" dirty="0" smtClean="0"/>
              <a:t> </a:t>
            </a:r>
            <a:r>
              <a:rPr lang="en-US" dirty="0" smtClean="0"/>
              <a:t>so you can start using Chef right away.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64248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This is the architecture you'll be using later in this course</a:t>
            </a:r>
            <a:r>
              <a:rPr lang="en-US" baseline="0" dirty="0" smtClean="0"/>
              <a:t>. </a:t>
            </a:r>
            <a:r>
              <a:rPr lang="en-US" dirty="0" smtClean="0"/>
              <a:t>When using this architecture, the Chef tools</a:t>
            </a:r>
            <a:r>
              <a:rPr lang="en-US" baseline="0" dirty="0" smtClean="0"/>
              <a:t> will be installed on your laptop and you'll perform your configurations locally before pushing them to the Chef server and ultimately to the nodes you will be managing. You will manage one Windows node and one Linux node. In this way, when you complete this course </a:t>
            </a:r>
            <a:r>
              <a:rPr lang="en-US" dirty="0" smtClean="0"/>
              <a:t>you will have a code repository </a:t>
            </a:r>
            <a:r>
              <a:rPr lang="en-US" baseline="0" dirty="0" smtClean="0"/>
              <a:t>on your laptop </a:t>
            </a:r>
            <a:r>
              <a:rPr lang="en-US" dirty="0" smtClean="0"/>
              <a:t>that can be used and modified to solve real business problems.</a:t>
            </a:r>
          </a:p>
          <a:p>
            <a:r>
              <a:rPr lang="en-US" baseline="0" dirty="0" smtClean="0"/>
              <a:t>We'll discuss the items in this architecture in more detail later in this class.</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6966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57879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961681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08421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49134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 is not, in itself, a solution to your infrastructure problems.  Chef is an automation framework.  You bring the domain expertise about their own business and its problems.  Chef provides a platform for modeling solutions to those problems.  Our job in this class is to work together to teach you how to express solutions to your unique problems with Chef.  Together we get unicorns and rainbows, but we can't have one without the other.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2156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 is not, in itself, a solution to your infrastructure problems.  Chef is an automation framework.  You bring the domain expertise about their own business and its problems.  Chef provides a platform for modeling solutions to those problems.  Our job in this class is to work together to teach you how to express solutions to your unique problems with Chef.  Together we get unicorns and rainbows, but we can't have one without the other.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20476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sz="900" dirty="0" smtClean="0"/>
              <a:t>Chef can automate how you build, deploy, and manage your infrastructure. Your infrastructure becomes as </a:t>
            </a:r>
            <a:r>
              <a:rPr lang="en-US" sz="900" dirty="0" err="1" smtClean="0"/>
              <a:t>versionable</a:t>
            </a:r>
            <a:r>
              <a:rPr lang="en-US" sz="900" dirty="0" smtClean="0"/>
              <a:t>, testable, and repeatable as application code enabling you to automate the process of configuring, deploying and scaling servers and applications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90623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60911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69617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7298997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588001" y="1807222"/>
            <a:ext cx="5079999" cy="5529556"/>
          </a:xfrm>
          <a:prstGeom prst="rect">
            <a:avLst/>
          </a:prstGeom>
        </p:spPr>
      </p:pic>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Rectangle 3"/>
          <p:cNvSpPr/>
          <p:nvPr userDrawn="1"/>
        </p:nvSpPr>
        <p:spPr bwMode="auto">
          <a:xfrm>
            <a:off x="0" y="0"/>
            <a:ext cx="16256000" cy="9144000"/>
          </a:xfrm>
          <a:prstGeom prst="rect">
            <a:avLst/>
          </a:prstGeom>
          <a:noFill/>
          <a:ln w="6350">
            <a:solidFill>
              <a:srgbClr val="CBCFD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61092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
        <p:nvSpPr>
          <p:cNvPr id="6" name="Rectangle 5"/>
          <p:cNvSpPr/>
          <p:nvPr userDrawn="1"/>
        </p:nvSpPr>
        <p:spPr bwMode="auto">
          <a:xfrm>
            <a:off x="0" y="0"/>
            <a:ext cx="16256000" cy="9144000"/>
          </a:xfrm>
          <a:prstGeom prst="rect">
            <a:avLst/>
          </a:prstGeom>
          <a:noFill/>
          <a:ln w="6350">
            <a:solidFill>
              <a:srgbClr val="CBCFD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 Workstation</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accent4">
              <a:lumMod val="50000"/>
            </a:schemeClr>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49"/>
            <a:ext cx="14422528" cy="729785"/>
          </a:xfrm>
          <a:solidFill>
            <a:schemeClr val="accent4">
              <a:lumMod val="50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3"/>
          <a:stretch>
            <a:fillRect/>
          </a:stretch>
        </p:blipFill>
        <p:spPr>
          <a:xfrm>
            <a:off x="245272" y="1433095"/>
            <a:ext cx="704149" cy="537891"/>
          </a:xfrm>
          <a:prstGeom prst="rect">
            <a:avLst/>
          </a:prstGeom>
        </p:spPr>
      </p:pic>
      <p:sp>
        <p:nvSpPr>
          <p:cNvPr id="11" name="TextBox 10"/>
          <p:cNvSpPr txBox="1"/>
          <p:nvPr userDrawn="1"/>
        </p:nvSpPr>
        <p:spPr bwMode="white">
          <a:xfrm>
            <a:off x="258033" y="2159725"/>
            <a:ext cx="677332" cy="6096000"/>
          </a:xfrm>
          <a:prstGeom prst="rect">
            <a:avLst/>
          </a:prstGeom>
        </p:spPr>
        <p:txBody>
          <a:bodyPr vert="horz" wrap="square" lIns="121920" tIns="121920" rIns="121920" bIns="121920" rtlCol="0" anchor="ctr">
            <a:normAutofit lnSpcReduction="10000"/>
          </a:bodyPr>
          <a:lstStyle/>
          <a:p>
            <a:pPr algn="ctr"/>
            <a:r>
              <a:rPr lang="en-US" sz="3733" b="0" dirty="0" smtClean="0">
                <a:solidFill>
                  <a:schemeClr val="tx1">
                    <a:lumMod val="60000"/>
                    <a:lumOff val="40000"/>
                  </a:schemeClr>
                </a:solidFill>
                <a:latin typeface="Inconsolata"/>
                <a:cs typeface="Inconsolata"/>
              </a:rPr>
              <a:t>workstation</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48693" y="868341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691819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6"/>
            <a:ext cx="12824551" cy="1540524"/>
          </a:xfrm>
          <a:prstGeom prst="rect">
            <a:avLst/>
          </a:prstGeom>
          <a:noFill/>
          <a:ln>
            <a:noFill/>
          </a:ln>
          <a:effectLst/>
        </p:spPr>
        <p:txBody>
          <a:bodyPr vert="horz" wrap="square" lIns="121920" tIns="121920" rIns="121920" bIns="121920" rtlCol="0" anchor="ctr">
            <a:noAutofit/>
          </a:bodyPr>
          <a:lstStyle/>
          <a:p>
            <a:r>
              <a:rPr lang="en-US" sz="10666" b="0" cap="none" spc="0" dirty="0" smtClean="0">
                <a:ln w="18415" cmpd="sng">
                  <a:solidFill>
                    <a:srgbClr val="FFFFFF"/>
                  </a:solidFill>
                  <a:prstDash val="solid"/>
                </a:ln>
                <a:solidFill>
                  <a:schemeClr val="bg1">
                    <a:lumMod val="65000"/>
                    <a:alpha val="50000"/>
                  </a:schemeClr>
                </a:solidFill>
                <a:effectLst/>
              </a:rPr>
              <a:t>EXERCISE</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2429190" y="482873"/>
            <a:ext cx="3162292" cy="3162292"/>
          </a:xfrm>
          <a:prstGeom prst="rect">
            <a:avLst/>
          </a:prstGeom>
        </p:spPr>
      </p:pic>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
        <p:nvSpPr>
          <p:cNvPr id="8" name="Rectangle 7"/>
          <p:cNvSpPr/>
          <p:nvPr userDrawn="1"/>
        </p:nvSpPr>
        <p:spPr bwMode="auto">
          <a:xfrm>
            <a:off x="0" y="0"/>
            <a:ext cx="16256000" cy="9144000"/>
          </a:xfrm>
          <a:prstGeom prst="rect">
            <a:avLst/>
          </a:prstGeom>
          <a:noFill/>
          <a:ln w="3175">
            <a:solidFill>
              <a:srgbClr val="CBCFD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Fundamentals</a:t>
            </a:r>
            <a:endParaRPr lang="en-US" dirty="0"/>
          </a:p>
        </p:txBody>
      </p:sp>
      <p:sp>
        <p:nvSpPr>
          <p:cNvPr id="3" name="Subtitle 2"/>
          <p:cNvSpPr>
            <a:spLocks noGrp="1"/>
          </p:cNvSpPr>
          <p:nvPr>
            <p:ph type="subTitle" idx="1"/>
          </p:nvPr>
        </p:nvSpPr>
        <p:spPr bwMode="auto"/>
        <p:txBody>
          <a:bodyPr/>
          <a:lstStyle/>
          <a:p>
            <a:r>
              <a:rPr lang="en-US" dirty="0" smtClean="0"/>
              <a:t>Introduction</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6" name="Footer Placeholder 2"/>
          <p:cNvSpPr>
            <a:spLocks noGrp="1"/>
          </p:cNvSpPr>
          <p:nvPr>
            <p:ph type="ftr" sz="quarter" idx="10"/>
          </p:nvPr>
        </p:nvSpPr>
        <p:spPr>
          <a:xfrm>
            <a:off x="6281086" y="8573333"/>
            <a:ext cx="3693831" cy="430887"/>
          </a:xfrm>
        </p:spPr>
        <p:txBody>
          <a:bodyPr/>
          <a:lstStyle/>
          <a:p>
            <a:pPr algn="ctr"/>
            <a:r>
              <a:rPr lang="en-US" sz="1600" dirty="0">
                <a:solidFill>
                  <a:srgbClr val="7D868C"/>
                </a:solidFill>
              </a:rPr>
              <a:t>Course v4.0</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Lab System Architecture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lnSpc>
                <a:spcPct val="150000"/>
              </a:lnSpc>
            </a:pPr>
            <a:r>
              <a:rPr lang="en-US" dirty="0" smtClean="0"/>
              <a:t>Architecture 1</a:t>
            </a:r>
          </a:p>
          <a:p>
            <a:pPr lvl="1">
              <a:lnSpc>
                <a:spcPct val="150000"/>
              </a:lnSpc>
            </a:pPr>
            <a:endParaRPr lang="en-US" dirty="0"/>
          </a:p>
          <a:p>
            <a:pPr lvl="1">
              <a:lnSpc>
                <a:spcPct val="150000"/>
              </a:lnSpc>
            </a:pPr>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49597" y="5987609"/>
            <a:ext cx="1709443" cy="1251312"/>
          </a:xfrm>
          <a:prstGeom prst="rect">
            <a:avLst/>
          </a:prstGeom>
        </p:spPr>
      </p:pic>
      <p:cxnSp>
        <p:nvCxnSpPr>
          <p:cNvPr id="9" name="Straight Arrow Connector 8"/>
          <p:cNvCxnSpPr/>
          <p:nvPr/>
        </p:nvCxnSpPr>
        <p:spPr>
          <a:xfrm flipH="1">
            <a:off x="7559041" y="3979727"/>
            <a:ext cx="1486329" cy="1688484"/>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11" name="Text Placeholder 2"/>
          <p:cNvSpPr txBox="1">
            <a:spLocks/>
          </p:cNvSpPr>
          <p:nvPr/>
        </p:nvSpPr>
        <p:spPr bwMode="white">
          <a:xfrm>
            <a:off x="4962358" y="7410036"/>
            <a:ext cx="3678991" cy="685571"/>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a:t>Your Laptop</a:t>
            </a:r>
          </a:p>
          <a:p>
            <a:endParaRPr lang="en-US" sz="2667" dirty="0"/>
          </a:p>
          <a:p>
            <a:endParaRPr lang="en-US" sz="4267" dirty="0"/>
          </a:p>
          <a:p>
            <a:endParaRPr lang="en-US" sz="4267" dirty="0"/>
          </a:p>
        </p:txBody>
      </p:sp>
      <p:sp>
        <p:nvSpPr>
          <p:cNvPr id="12" name="Text Placeholder 2"/>
          <p:cNvSpPr txBox="1">
            <a:spLocks/>
          </p:cNvSpPr>
          <p:nvPr/>
        </p:nvSpPr>
        <p:spPr bwMode="white">
          <a:xfrm>
            <a:off x="9137832" y="4144980"/>
            <a:ext cx="3593473" cy="1842629"/>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a:t>Virtual Workstation</a:t>
            </a:r>
          </a:p>
          <a:p>
            <a:pPr algn="ctr"/>
            <a:r>
              <a:rPr lang="en-US" sz="2667" dirty="0"/>
              <a:t>Preconfigured with Chef tools</a:t>
            </a:r>
          </a:p>
          <a:p>
            <a:endParaRPr lang="en-US" sz="2667" dirty="0"/>
          </a:p>
          <a:p>
            <a:endParaRPr lang="en-US" sz="2667" dirty="0"/>
          </a:p>
          <a:p>
            <a:endParaRPr lang="en-US" sz="4267" dirty="0"/>
          </a:p>
          <a:p>
            <a:endParaRPr lang="en-US" sz="4267"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47831" y="2073655"/>
            <a:ext cx="2151627" cy="2294080"/>
          </a:xfrm>
          <a:prstGeom prst="rect">
            <a:avLst/>
          </a:prstGeom>
        </p:spPr>
      </p:pic>
    </p:spTree>
    <p:extLst>
      <p:ext uri="{BB962C8B-B14F-4D97-AF65-F5344CB8AC3E}">
        <p14:creationId xmlns:p14="http://schemas.microsoft.com/office/powerpoint/2010/main" val="2854555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Lab System Architecture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lnSpc>
                <a:spcPct val="150000"/>
              </a:lnSpc>
            </a:pPr>
            <a:r>
              <a:rPr lang="en-US" dirty="0" smtClean="0"/>
              <a:t>Architecture 2</a:t>
            </a:r>
          </a:p>
          <a:p>
            <a:pPr lvl="1">
              <a:lnSpc>
                <a:spcPct val="150000"/>
              </a:lnSpc>
            </a:pPr>
            <a:endParaRPr lang="en-US" dirty="0"/>
          </a:p>
          <a:p>
            <a:pPr lvl="1">
              <a:lnSpc>
                <a:spcPct val="150000"/>
              </a:lnSpc>
            </a:pPr>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49597" y="5987609"/>
            <a:ext cx="1709443" cy="1251312"/>
          </a:xfrm>
          <a:prstGeom prst="rect">
            <a:avLst/>
          </a:prstGeom>
        </p:spPr>
      </p:pic>
      <p:sp>
        <p:nvSpPr>
          <p:cNvPr id="14" name="Text Placeholder 2"/>
          <p:cNvSpPr txBox="1">
            <a:spLocks/>
          </p:cNvSpPr>
          <p:nvPr/>
        </p:nvSpPr>
        <p:spPr bwMode="white">
          <a:xfrm>
            <a:off x="9137831" y="4144981"/>
            <a:ext cx="2198204" cy="520772"/>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a:t>Chef Server</a:t>
            </a:r>
          </a:p>
          <a:p>
            <a:endParaRPr lang="en-US" sz="2667" dirty="0"/>
          </a:p>
          <a:p>
            <a:endParaRPr lang="en-US" sz="2667" dirty="0"/>
          </a:p>
          <a:p>
            <a:endParaRPr lang="en-US" sz="4267" dirty="0"/>
          </a:p>
          <a:p>
            <a:endParaRPr lang="en-US" sz="4267" dirty="0"/>
          </a:p>
        </p:txBody>
      </p:sp>
      <p:sp>
        <p:nvSpPr>
          <p:cNvPr id="15" name="Text Placeholder 2"/>
          <p:cNvSpPr txBox="1">
            <a:spLocks/>
          </p:cNvSpPr>
          <p:nvPr/>
        </p:nvSpPr>
        <p:spPr bwMode="white">
          <a:xfrm>
            <a:off x="5605217" y="7398210"/>
            <a:ext cx="2198204" cy="654303"/>
          </a:xfrm>
          <a:prstGeom prst="rect">
            <a:avLst/>
          </a:prstGeom>
        </p:spPr>
        <p:txBody>
          <a:bodyPr vert="horz" wrap="square" lIns="0" tIns="0" rIns="0" bIns="0" rtlCol="0">
            <a:normAutofit fontScale="92500" lnSpcReduction="2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a:t>Your Local Workstation</a:t>
            </a:r>
          </a:p>
          <a:p>
            <a:endParaRPr lang="en-US" sz="2667" dirty="0"/>
          </a:p>
          <a:p>
            <a:endParaRPr lang="en-US" sz="2667" dirty="0"/>
          </a:p>
          <a:p>
            <a:endParaRPr lang="en-US" sz="4267" dirty="0"/>
          </a:p>
          <a:p>
            <a:endParaRPr lang="en-US" sz="4267" dirty="0"/>
          </a:p>
        </p:txBody>
      </p:sp>
      <p:sp>
        <p:nvSpPr>
          <p:cNvPr id="18" name="Text Placeholder 2"/>
          <p:cNvSpPr txBox="1">
            <a:spLocks/>
          </p:cNvSpPr>
          <p:nvPr/>
        </p:nvSpPr>
        <p:spPr bwMode="white">
          <a:xfrm>
            <a:off x="13045961" y="7531741"/>
            <a:ext cx="2198204" cy="520772"/>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a:t>Nodes</a:t>
            </a:r>
          </a:p>
          <a:p>
            <a:endParaRPr lang="en-US" sz="2667" dirty="0"/>
          </a:p>
          <a:p>
            <a:endParaRPr lang="en-US" sz="2667" dirty="0"/>
          </a:p>
          <a:p>
            <a:endParaRPr lang="en-US" sz="4267" dirty="0"/>
          </a:p>
          <a:p>
            <a:endParaRPr lang="en-US" sz="4267" dirty="0"/>
          </a:p>
        </p:txBody>
      </p:sp>
      <p:grpSp>
        <p:nvGrpSpPr>
          <p:cNvPr id="19" name="Group 18"/>
          <p:cNvGrpSpPr/>
          <p:nvPr/>
        </p:nvGrpSpPr>
        <p:grpSpPr>
          <a:xfrm>
            <a:off x="13258380" y="5429028"/>
            <a:ext cx="1366969" cy="1899513"/>
            <a:chOff x="9289520" y="4376570"/>
            <a:chExt cx="1025227" cy="1424635"/>
          </a:xfrm>
        </p:grpSpPr>
        <p:pic>
          <p:nvPicPr>
            <p:cNvPr id="20" name="Picture 6" descr="http://images.clipartpanda.com/server-clipart-1313181674_Clipart_Fre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89520" y="4376570"/>
              <a:ext cx="720427" cy="1119835"/>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6" descr="http://images.clipartpanda.com/server-clipart-1313181674_Clipart_Fre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41920" y="4528970"/>
              <a:ext cx="720427" cy="1119835"/>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6" descr="http://images.clipartpanda.com/server-clipart-1313181674_Clipart_Fre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94320" y="4681370"/>
              <a:ext cx="720427" cy="1119835"/>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24" name="Straight Arrow Connector 23"/>
          <p:cNvCxnSpPr/>
          <p:nvPr/>
        </p:nvCxnSpPr>
        <p:spPr>
          <a:xfrm flipV="1">
            <a:off x="7280366" y="3789591"/>
            <a:ext cx="1832521" cy="2198020"/>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cxnSp>
        <p:nvCxnSpPr>
          <p:cNvPr id="25" name="Straight Arrow Connector 24"/>
          <p:cNvCxnSpPr/>
          <p:nvPr/>
        </p:nvCxnSpPr>
        <p:spPr>
          <a:xfrm>
            <a:off x="11125749" y="3675018"/>
            <a:ext cx="2132631" cy="1754009"/>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pic>
        <p:nvPicPr>
          <p:cNvPr id="28" name="Picture 2" descr="http://www.clipartpal.com/_thumbs/pd/computer/hardware/server_1234.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02454" y="2123696"/>
            <a:ext cx="1806973" cy="18252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5346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a Workstation</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Around the end of Day 1, we will have an Install Fest</a:t>
            </a:r>
          </a:p>
          <a:p>
            <a:pPr lvl="1"/>
            <a:r>
              <a:rPr lang="en-US" sz="3200" dirty="0"/>
              <a:t>During that time we will install all the necessary tools on your workstation (your laptop)  and troubleshoot any installation issues you may experience</a:t>
            </a:r>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810926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SSH Into the Remote Workstation</a:t>
            </a:r>
            <a:endParaRPr lang="en-US" dirty="0"/>
          </a:p>
        </p:txBody>
      </p:sp>
      <p:sp>
        <p:nvSpPr>
          <p:cNvPr id="5" name="Content Placeholder 4"/>
          <p:cNvSpPr>
            <a:spLocks noGrp="1"/>
          </p:cNvSpPr>
          <p:nvPr>
            <p:ph sz="quarter" idx="10"/>
          </p:nvPr>
        </p:nvSpPr>
        <p:spPr>
          <a:xfrm>
            <a:off x="1121104" y="2315962"/>
            <a:ext cx="14423693" cy="557588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ssh</a:t>
            </a:r>
            <a:r>
              <a:rPr lang="en-US" dirty="0" smtClean="0"/>
              <a:t> ADDRESS -l chef</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588337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a Workstation</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The chef user has been granted password-less </a:t>
            </a:r>
            <a:r>
              <a:rPr lang="en-US" sz="3733" dirty="0" err="1"/>
              <a:t>sudoers</a:t>
            </a:r>
            <a:r>
              <a:rPr lang="en-US" sz="3733" dirty="0"/>
              <a:t> access </a:t>
            </a:r>
          </a:p>
          <a:p>
            <a:endParaRPr lang="en-US" sz="3733" dirty="0"/>
          </a:p>
          <a:p>
            <a:r>
              <a:rPr lang="en-US" sz="3733" dirty="0"/>
              <a:t>The following software is installed on the remote workstation:</a:t>
            </a:r>
          </a:p>
          <a:p>
            <a:pPr marL="766214" lvl="1" indent="-457189">
              <a:buFont typeface="Arial" panose="020B0604020202020204" pitchFamily="34" charset="0"/>
              <a:buChar char="•"/>
            </a:pPr>
            <a:r>
              <a:rPr lang="de-DE" sz="3200" dirty="0"/>
              <a:t>Chef DK</a:t>
            </a:r>
          </a:p>
          <a:p>
            <a:pPr marL="766214" lvl="1" indent="-457189">
              <a:buFont typeface="Arial" panose="020B0604020202020204" pitchFamily="34" charset="0"/>
              <a:buChar char="•"/>
            </a:pPr>
            <a:r>
              <a:rPr lang="de-DE" sz="3200" dirty="0"/>
              <a:t>Docker</a:t>
            </a:r>
          </a:p>
          <a:p>
            <a:pPr marL="766214" lvl="1" indent="-457189">
              <a:buFont typeface="Arial" panose="020B0604020202020204" pitchFamily="34" charset="0"/>
              <a:buChar char="•"/>
            </a:pPr>
            <a:r>
              <a:rPr lang="de-DE" sz="3200"/>
              <a:t>kitchen-docker gem</a:t>
            </a:r>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572896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4294967295"/>
          </p:nvPr>
        </p:nvSpPr>
        <p:spPr>
          <a:xfrm>
            <a:off x="324400" y="8579607"/>
            <a:ext cx="5681953" cy="507556"/>
          </a:xfrm>
          <a:prstGeom prst="rect">
            <a:avLst/>
          </a:prstGeom>
        </p:spPr>
        <p:txBody>
          <a:bodyPr/>
          <a:lstStyle/>
          <a:p>
            <a:pPr algn="l"/>
            <a:r>
              <a:rPr lang="en-US" dirty="0">
                <a:solidFill>
                  <a:srgbClr val="7D868C"/>
                </a:solidFill>
              </a:rPr>
              <a:t>©2015 Chef Software Inc</a:t>
            </a:r>
            <a:r>
              <a:rPr lang="en-US" dirty="0"/>
              <a:t>.</a:t>
            </a:r>
          </a:p>
        </p:txBody>
      </p:sp>
    </p:spTree>
    <p:extLst>
      <p:ext uri="{BB962C8B-B14F-4D97-AF65-F5344CB8AC3E}">
        <p14:creationId xmlns:p14="http://schemas.microsoft.com/office/powerpoint/2010/main" val="3781753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Introduce Yourselves</a:t>
            </a:r>
            <a:endParaRPr lang="en-US" dirty="0"/>
          </a:p>
        </p:txBody>
      </p:sp>
      <p:sp>
        <p:nvSpPr>
          <p:cNvPr id="22" name="Footer Placeholder 21"/>
          <p:cNvSpPr>
            <a:spLocks noGrp="1"/>
          </p:cNvSpPr>
          <p:nvPr>
            <p:ph type="ftr" sz="quarter" idx="10"/>
          </p:nvPr>
        </p:nvSpPr>
        <p:spPr/>
        <p:txBody>
          <a:bodyPr/>
          <a:lstStyle/>
          <a:p>
            <a:r>
              <a:rPr lang="en-US" smtClean="0"/>
              <a:t>©2015 Chef Software Inc.</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mtClean="0"/>
              <a:t>Name</a:t>
            </a:r>
          </a:p>
          <a:p>
            <a:pPr lvl="1"/>
            <a:r>
              <a:rPr lang="en-US" smtClean="0"/>
              <a:t>Current job role</a:t>
            </a:r>
          </a:p>
          <a:p>
            <a:pPr lvl="1"/>
            <a:r>
              <a:rPr lang="en-US" smtClean="0"/>
              <a:t>Previous job roles/background</a:t>
            </a:r>
          </a:p>
          <a:p>
            <a:pPr lvl="1"/>
            <a:r>
              <a:rPr lang="en-US" smtClean="0"/>
              <a:t>Experience with Chef and/or config management</a:t>
            </a:r>
          </a:p>
          <a:p>
            <a:pPr lvl="1"/>
            <a:r>
              <a:rPr lang="en-US" smtClean="0"/>
              <a:t>Favorite Text Editor</a:t>
            </a:r>
          </a:p>
          <a:p>
            <a:pPr lvl="1"/>
            <a:r>
              <a:rPr lang="en-US" smtClean="0"/>
              <a:t>Windows or Linux</a:t>
            </a:r>
            <a:endParaRPr lang="en-US" dirty="0"/>
          </a:p>
        </p:txBody>
      </p:sp>
    </p:spTree>
    <p:extLst>
      <p:ext uri="{BB962C8B-B14F-4D97-AF65-F5344CB8AC3E}">
        <p14:creationId xmlns:p14="http://schemas.microsoft.com/office/powerpoint/2010/main" val="2197671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Expectations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You will leave this </a:t>
            </a:r>
            <a:r>
              <a:rPr lang="en-US" dirty="0" smtClean="0"/>
              <a:t>class with </a:t>
            </a:r>
            <a:r>
              <a:rPr lang="en-US" dirty="0"/>
              <a:t>a basic </a:t>
            </a:r>
            <a:r>
              <a:rPr lang="en-US" dirty="0" smtClean="0"/>
              <a:t>understanding </a:t>
            </a:r>
            <a:r>
              <a:rPr lang="en-US" dirty="0"/>
              <a:t>of Chef's core components, </a:t>
            </a:r>
            <a:r>
              <a:rPr lang="en-US" dirty="0" smtClean="0"/>
              <a:t>architecture</a:t>
            </a:r>
            <a:r>
              <a:rPr lang="en-US" dirty="0"/>
              <a:t>, commonly used tools, and basic troubleshooting </a:t>
            </a:r>
            <a:r>
              <a:rPr lang="en-US" dirty="0" smtClean="0"/>
              <a:t>methods</a:t>
            </a:r>
            <a:endParaRPr lang="en-US" dirty="0"/>
          </a:p>
          <a:p>
            <a:pPr lvl="1"/>
            <a:endParaRPr lang="en-US" dirty="0"/>
          </a:p>
          <a:p>
            <a:pPr lvl="1"/>
            <a:r>
              <a:rPr lang="en-US" dirty="0"/>
              <a:t>You bring with you your own domain expertise and problems. Chef is a framework for solving those problems. Our job is to teach you how to express solutions to your problems with Chef.</a:t>
            </a:r>
          </a:p>
          <a:p>
            <a:pPr lvl="1"/>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376116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Course 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course, you should be able to</a:t>
            </a:r>
          </a:p>
          <a:p>
            <a:pPr marL="918610" lvl="1" indent="-609585">
              <a:buFont typeface="Wingdings" panose="05000000000000000000" pitchFamily="2" charset="2"/>
              <a:buChar char="Ø"/>
            </a:pPr>
            <a:r>
              <a:rPr lang="en-US" dirty="0" smtClean="0"/>
              <a:t>Use Chef Resources to define the state of your system</a:t>
            </a:r>
          </a:p>
          <a:p>
            <a:pPr marL="918610" lvl="1" indent="-609585">
              <a:buFont typeface="Wingdings" panose="05000000000000000000" pitchFamily="2" charset="2"/>
              <a:buChar char="Ø"/>
            </a:pPr>
            <a:r>
              <a:rPr lang="en-US" dirty="0" smtClean="0"/>
              <a:t>Write and use Chef recipes and cookbooks</a:t>
            </a:r>
          </a:p>
          <a:p>
            <a:pPr marL="918610" lvl="1" indent="-609585">
              <a:buFont typeface="Wingdings" panose="05000000000000000000" pitchFamily="2" charset="2"/>
              <a:buChar char="Ø"/>
            </a:pPr>
            <a:r>
              <a:rPr lang="en-US" dirty="0" smtClean="0"/>
              <a:t>Automate testing of cookbooks</a:t>
            </a:r>
          </a:p>
          <a:p>
            <a:pPr marL="918610" lvl="1" indent="-609585">
              <a:buFont typeface="Wingdings" panose="05000000000000000000" pitchFamily="2" charset="2"/>
              <a:buChar char="Ø"/>
            </a:pPr>
            <a:r>
              <a:rPr lang="en-US" dirty="0" smtClean="0"/>
              <a:t>Manage multiple nodes with Chef Server</a:t>
            </a:r>
          </a:p>
          <a:p>
            <a:pPr marL="918610" lvl="1" indent="-609585">
              <a:buFont typeface="Wingdings" panose="05000000000000000000" pitchFamily="2" charset="2"/>
              <a:buChar char="Ø"/>
            </a:pPr>
            <a:r>
              <a:rPr lang="en-US" dirty="0" smtClean="0"/>
              <a:t>Create Organizations</a:t>
            </a:r>
          </a:p>
          <a:p>
            <a:pPr marL="918610" lvl="1" indent="-609585">
              <a:buFont typeface="Wingdings" panose="05000000000000000000" pitchFamily="2" charset="2"/>
              <a:buChar char="Ø"/>
            </a:pPr>
            <a:r>
              <a:rPr lang="en-US" dirty="0" smtClean="0"/>
              <a:t>Bootstrap a node</a:t>
            </a:r>
          </a:p>
          <a:p>
            <a:pPr marL="918610" lvl="1" indent="-609585">
              <a:buFont typeface="Wingdings" panose="05000000000000000000" pitchFamily="2" charset="2"/>
              <a:buChar char="Ø"/>
            </a:pPr>
            <a:r>
              <a:rPr lang="en-US" dirty="0" smtClean="0"/>
              <a:t>Assign Roles to nodes</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7" name="Content Placeholder 1"/>
          <p:cNvSpPr txBox="1">
            <a:spLocks/>
          </p:cNvSpPr>
          <p:nvPr/>
        </p:nvSpPr>
        <p:spPr>
          <a:xfrm>
            <a:off x="612485" y="2429796"/>
            <a:ext cx="7310968" cy="7060000"/>
          </a:xfrm>
          <a:prstGeom prst="rect">
            <a:avLst/>
          </a:prstGeom>
        </p:spPr>
        <p:txBody>
          <a:bodyPr>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Getting a Workstation</a:t>
            </a:r>
          </a:p>
          <a:p>
            <a:r>
              <a:rPr lang="en-US" sz="3733" dirty="0"/>
              <a:t>Using Resources</a:t>
            </a:r>
          </a:p>
          <a:p>
            <a:r>
              <a:rPr lang="en-US" sz="3733" dirty="0"/>
              <a:t>Building Cookbooks</a:t>
            </a:r>
          </a:p>
          <a:p>
            <a:r>
              <a:rPr lang="en-US" sz="3733" dirty="0"/>
              <a:t>Applying multiple recipes</a:t>
            </a:r>
          </a:p>
          <a:p>
            <a:r>
              <a:rPr lang="en-US" sz="3733" dirty="0"/>
              <a:t>Testing with Test Kitchen</a:t>
            </a:r>
          </a:p>
          <a:p>
            <a:r>
              <a:rPr lang="en-US" sz="3733" dirty="0"/>
              <a:t>Node Attributes</a:t>
            </a:r>
          </a:p>
          <a:p>
            <a:r>
              <a:rPr lang="en-US" sz="3733" dirty="0"/>
              <a:t>Templates</a:t>
            </a:r>
          </a:p>
          <a:p>
            <a:r>
              <a:rPr lang="en-US" sz="3733" dirty="0"/>
              <a:t>Workstation Setup</a:t>
            </a:r>
          </a:p>
        </p:txBody>
      </p:sp>
      <p:sp>
        <p:nvSpPr>
          <p:cNvPr id="8" name="Content Placeholder 2"/>
          <p:cNvSpPr txBox="1">
            <a:spLocks/>
          </p:cNvSpPr>
          <p:nvPr/>
        </p:nvSpPr>
        <p:spPr bwMode="white">
          <a:xfrm>
            <a:off x="8233833" y="2419206"/>
            <a:ext cx="7310968" cy="706938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Connecting To Chef Server</a:t>
            </a:r>
          </a:p>
          <a:p>
            <a:r>
              <a:rPr lang="en-US" sz="3733" dirty="0"/>
              <a:t>Managing Multiple Nodes</a:t>
            </a:r>
          </a:p>
          <a:p>
            <a:r>
              <a:rPr lang="en-US" sz="3733" dirty="0"/>
              <a:t>Community Cookbooks</a:t>
            </a:r>
          </a:p>
          <a:p>
            <a:r>
              <a:rPr lang="en-US" sz="3733" dirty="0"/>
              <a:t>Roles</a:t>
            </a:r>
          </a:p>
          <a:p>
            <a:r>
              <a:rPr lang="en-US" sz="3733" dirty="0"/>
              <a:t>Search</a:t>
            </a:r>
          </a:p>
          <a:p>
            <a:r>
              <a:rPr lang="en-US" sz="3733" dirty="0"/>
              <a:t>Environments</a:t>
            </a:r>
          </a:p>
          <a:p>
            <a:endParaRPr lang="en-US" sz="3733" dirty="0"/>
          </a:p>
        </p:txBody>
      </p:sp>
      <p:cxnSp>
        <p:nvCxnSpPr>
          <p:cNvPr id="9" name="Straight Connector 8"/>
          <p:cNvCxnSpPr/>
          <p:nvPr/>
        </p:nvCxnSpPr>
        <p:spPr>
          <a:xfrm flipV="1">
            <a:off x="617939" y="1979028"/>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V="1">
            <a:off x="8236403" y="198705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1" name="Text Placeholder 3"/>
          <p:cNvSpPr>
            <a:spLocks noGrp="1"/>
          </p:cNvSpPr>
          <p:nvPr>
            <p:ph type="body" sz="quarter" idx="4294967295"/>
          </p:nvPr>
        </p:nvSpPr>
        <p:spPr>
          <a:xfrm>
            <a:off x="593330" y="1207148"/>
            <a:ext cx="7376583" cy="836083"/>
          </a:xfrm>
          <a:prstGeom prst="rect">
            <a:avLst/>
          </a:prstGeom>
        </p:spPr>
        <p:txBody>
          <a:bodyPr/>
          <a:lstStyle/>
          <a:p>
            <a:pPr algn="ctr"/>
            <a:r>
              <a:rPr lang="en-US" dirty="0" smtClean="0"/>
              <a:t>Day 1</a:t>
            </a:r>
            <a:endParaRPr lang="en-US" dirty="0"/>
          </a:p>
        </p:txBody>
      </p:sp>
      <p:sp>
        <p:nvSpPr>
          <p:cNvPr id="12" name="Text Placeholder 4"/>
          <p:cNvSpPr>
            <a:spLocks noGrp="1"/>
          </p:cNvSpPr>
          <p:nvPr>
            <p:ph type="body" sz="quarter" idx="4294967295"/>
          </p:nvPr>
        </p:nvSpPr>
        <p:spPr>
          <a:xfrm>
            <a:off x="8204722" y="1198672"/>
            <a:ext cx="7376583" cy="836083"/>
          </a:xfrm>
          <a:prstGeom prst="rect">
            <a:avLst/>
          </a:prstGeom>
        </p:spPr>
        <p:txBody>
          <a:bodyPr/>
          <a:lstStyle/>
          <a:p>
            <a:pPr algn="ctr"/>
            <a:r>
              <a:rPr lang="en-US" dirty="0" smtClean="0"/>
              <a:t>Day 2</a:t>
            </a:r>
            <a:endParaRPr lang="en-US" dirty="0"/>
          </a:p>
        </p:txBody>
      </p:sp>
    </p:spTree>
    <p:extLst>
      <p:ext uri="{BB962C8B-B14F-4D97-AF65-F5344CB8AC3E}">
        <p14:creationId xmlns:p14="http://schemas.microsoft.com/office/powerpoint/2010/main" val="696944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856198"/>
            <a:ext cx="14332007"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Chef can automate how you build, deploy, and manage your infrastructure</a:t>
            </a:r>
          </a:p>
          <a:p>
            <a:endParaRPr lang="en-US" sz="3200" dirty="0"/>
          </a:p>
          <a:p>
            <a:r>
              <a:rPr lang="en-US" sz="3200" dirty="0"/>
              <a:t>Chef can integrate with cloud-based platforms such as Rackspace and Amazon Elastic Compute Cloud to automatically provision and configure new machines</a:t>
            </a:r>
          </a:p>
          <a:p>
            <a:endParaRPr lang="en-US" sz="3200" dirty="0"/>
          </a:p>
          <a:p>
            <a:endParaRPr lang="en-US" sz="3200" dirty="0"/>
          </a:p>
          <a:p>
            <a:r>
              <a:rPr lang="en-US" sz="3200" dirty="0"/>
              <a:t>TBD – Need some graphics or other media </a:t>
            </a:r>
            <a:r>
              <a:rPr lang="en-US" sz="3200"/>
              <a:t>to help explain </a:t>
            </a:r>
            <a:r>
              <a:rPr lang="en-US" sz="3200" dirty="0"/>
              <a:t>this?</a:t>
            </a:r>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4130444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Chef is a large set of tools that are able to be used on multiple platforms and in numerous configurations. We will have time to only explore some of its most fundamental pieces.</a:t>
            </a:r>
          </a:p>
          <a:p>
            <a:endParaRPr lang="en-US" sz="3733" dirty="0"/>
          </a:p>
          <a:p>
            <a:r>
              <a:rPr lang="en-US" sz="3733" dirty="0"/>
              <a:t>Learning Chef is like learning a language. You will reach fluency very fast but it will take practice until you become comfortable.</a:t>
            </a:r>
          </a:p>
          <a:p>
            <a:pPr algn="ctr"/>
            <a:endParaRPr lang="en-US" sz="3733" b="1" dirty="0"/>
          </a:p>
          <a:p>
            <a:pPr algn="ctr"/>
            <a:r>
              <a:rPr lang="en-US" sz="3733" b="1" dirty="0"/>
              <a:t>To best way to learn Chef is to use Chef</a:t>
            </a:r>
          </a:p>
          <a:p>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593277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Fundamentals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b="1" dirty="0"/>
              <a:t>Ask Me Anything</a:t>
            </a:r>
            <a:r>
              <a:rPr lang="en-US" sz="3733" dirty="0"/>
              <a:t>: All of us are coming here with </a:t>
            </a:r>
            <a:r>
              <a:rPr lang="en-US" sz="3733" i="1" dirty="0"/>
              <a:t>unique </a:t>
            </a:r>
            <a:r>
              <a:rPr lang="en-US" sz="3733" dirty="0"/>
              <a:t>experiences and from </a:t>
            </a:r>
            <a:r>
              <a:rPr lang="en-US" sz="3733" i="1" dirty="0"/>
              <a:t>unique </a:t>
            </a:r>
            <a:r>
              <a:rPr lang="en-US" sz="3733" dirty="0"/>
              <a:t>teams that are using Chef in </a:t>
            </a:r>
            <a:r>
              <a:rPr lang="en-US" sz="3733" i="1" dirty="0"/>
              <a:t>unique </a:t>
            </a:r>
            <a:r>
              <a:rPr lang="en-US" sz="3733" dirty="0"/>
              <a:t>ways. It is important that we answer your questions and set you on the path to find more.</a:t>
            </a:r>
          </a:p>
          <a:p>
            <a:endParaRPr lang="en-US" sz="3733" dirty="0"/>
          </a:p>
          <a:p>
            <a:r>
              <a:rPr lang="en-US" sz="3733" b="1" dirty="0"/>
              <a:t>Break It</a:t>
            </a:r>
            <a:r>
              <a:rPr lang="en-US" sz="3733" dirty="0"/>
              <a:t>: If everything works the first time go back and make some changes. Break it! It's rare that you have a safe space like this to explore. Sometimes its more important to know what something looks like when it does not work than when it does work.</a:t>
            </a:r>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694026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Lab System Architecture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lnSpc>
                <a:spcPct val="150000"/>
              </a:lnSpc>
            </a:pPr>
            <a:r>
              <a:rPr lang="en-US" dirty="0" smtClean="0"/>
              <a:t>In this course you will use two different architectures</a:t>
            </a:r>
          </a:p>
          <a:p>
            <a:pPr marL="1219170" lvl="2" indent="-609585">
              <a:buFont typeface="+mj-lt"/>
              <a:buAutoNum type="arabicPeriod"/>
            </a:pPr>
            <a:r>
              <a:rPr lang="en-US" dirty="0" smtClean="0"/>
              <a:t>Initially, you'll use a virtual workstation so you can start using Chef right away</a:t>
            </a:r>
          </a:p>
          <a:p>
            <a:pPr marL="1219170" lvl="2" indent="-609585">
              <a:buFont typeface="+mj-lt"/>
              <a:buAutoNum type="arabicPeriod"/>
            </a:pPr>
            <a:r>
              <a:rPr lang="en-US" dirty="0" smtClean="0"/>
              <a:t>Later, you'll use a common production type of architecture which includes a Chef Server</a:t>
            </a:r>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198825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12342</TotalTime>
  <Words>1006</Words>
  <Application>Microsoft Office PowerPoint</Application>
  <PresentationFormat>Custom</PresentationFormat>
  <Paragraphs>144</Paragraphs>
  <Slides>15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Courier New</vt:lpstr>
      <vt:lpstr>Gill Sans MT</vt:lpstr>
      <vt:lpstr>Inconsolata</vt:lpstr>
      <vt:lpstr>Wingdings</vt:lpstr>
      <vt:lpstr>ChefDk3.2Template</vt:lpstr>
      <vt:lpstr>Chef Fundamentals</vt:lpstr>
      <vt:lpstr>Introduce Yourselves</vt:lpstr>
      <vt:lpstr>Expectations</vt:lpstr>
      <vt:lpstr>Course Objectives</vt:lpstr>
      <vt:lpstr>Agenda</vt:lpstr>
      <vt:lpstr>Chef</vt:lpstr>
      <vt:lpstr>Chef</vt:lpstr>
      <vt:lpstr>Chef Fundamentals</vt:lpstr>
      <vt:lpstr>Chef Lab System Architecture</vt:lpstr>
      <vt:lpstr>Chef Lab System Architecture</vt:lpstr>
      <vt:lpstr>Chef Lab System Architecture</vt:lpstr>
      <vt:lpstr>Getting a Workstation</vt:lpstr>
      <vt:lpstr>SSH Into the Remote Workstation</vt:lpstr>
      <vt:lpstr>Getting a Workstation</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1527</cp:revision>
  <cp:lastPrinted>2015-02-07T23:49:10Z</cp:lastPrinted>
  <dcterms:created xsi:type="dcterms:W3CDTF">2012-09-13T17:36:07Z</dcterms:created>
  <dcterms:modified xsi:type="dcterms:W3CDTF">2015-08-07T17:43:41Z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